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81" r:id="rId5"/>
    <p:sldId id="258" r:id="rId6"/>
    <p:sldId id="259" r:id="rId7"/>
    <p:sldId id="260" r:id="rId8"/>
    <p:sldId id="261" r:id="rId9"/>
    <p:sldId id="262" r:id="rId10"/>
    <p:sldId id="263" r:id="rId11"/>
    <p:sldId id="264" r:id="rId12"/>
    <p:sldId id="265" r:id="rId13"/>
    <p:sldId id="282" r:id="rId14"/>
    <p:sldId id="283" r:id="rId15"/>
    <p:sldId id="266" r:id="rId16"/>
    <p:sldId id="267" r:id="rId17"/>
    <p:sldId id="268" r:id="rId18"/>
    <p:sldId id="269" r:id="rId19"/>
    <p:sldId id="270" r:id="rId20"/>
    <p:sldId id="271" r:id="rId21"/>
    <p:sldId id="272" r:id="rId22"/>
    <p:sldId id="273" r:id="rId23"/>
    <p:sldId id="274" r:id="rId24"/>
    <p:sldId id="284" r:id="rId25"/>
    <p:sldId id="275" r:id="rId26"/>
    <p:sldId id="276" r:id="rId27"/>
    <p:sldId id="277" r:id="rId28"/>
    <p:sldId id="278"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69" d="100"/>
          <a:sy n="69" d="100"/>
        </p:scale>
        <p:origin x="5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7E11-C2A0-474C-4F67-32684707CF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2AF6A0-0A84-683C-D4FD-85FC18AFD3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41D70D-D3FB-6C98-7125-99CAD9E05B80}"/>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5" name="Footer Placeholder 4">
            <a:extLst>
              <a:ext uri="{FF2B5EF4-FFF2-40B4-BE49-F238E27FC236}">
                <a16:creationId xmlns:a16="http://schemas.microsoft.com/office/drawing/2014/main" id="{31675474-9DB8-3DDF-7A74-25A009C99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4DA50-B239-621C-AB0E-040FBFF3887F}"/>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98956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6D4A-5D31-DB76-67FD-988BF250E8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7FCD9-EE4E-71FA-74E7-03605FFAC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CA3E9-2D74-F651-0969-84EACB2D63F5}"/>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5" name="Footer Placeholder 4">
            <a:extLst>
              <a:ext uri="{FF2B5EF4-FFF2-40B4-BE49-F238E27FC236}">
                <a16:creationId xmlns:a16="http://schemas.microsoft.com/office/drawing/2014/main" id="{062A5160-A586-E681-6C04-207250A0F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2126B-68AA-8D93-F3E3-F882D36ACE58}"/>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356876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054D8B-E330-13FA-A32C-36A153AE34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0C7402-F848-EAEA-D47A-625608B4FE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A8724-4949-2943-D613-D8CF8DF9D052}"/>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5" name="Footer Placeholder 4">
            <a:extLst>
              <a:ext uri="{FF2B5EF4-FFF2-40B4-BE49-F238E27FC236}">
                <a16:creationId xmlns:a16="http://schemas.microsoft.com/office/drawing/2014/main" id="{BBC4B1BB-F273-4228-9090-AAA9C4492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7745A-391D-88A2-428F-67B644D062AE}"/>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248717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A59-B1BF-9AB0-F533-6BCEE12DE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C999D-373F-AA77-46CD-6CA75F44B3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79FB9-0A02-9E04-D362-D9BC381091FD}"/>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5" name="Footer Placeholder 4">
            <a:extLst>
              <a:ext uri="{FF2B5EF4-FFF2-40B4-BE49-F238E27FC236}">
                <a16:creationId xmlns:a16="http://schemas.microsoft.com/office/drawing/2014/main" id="{D00E1CE1-D14F-C886-DA72-4751E0507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13CA2-7BAD-BDE7-8C95-2F24958788DD}"/>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354494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9E7A-1C88-E072-E76D-BDD86E4478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E6C01C-881F-C6C2-331F-D1458DF5E7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E041DA-0F1C-7F3D-2AD0-55FF04424CD9}"/>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5" name="Footer Placeholder 4">
            <a:extLst>
              <a:ext uri="{FF2B5EF4-FFF2-40B4-BE49-F238E27FC236}">
                <a16:creationId xmlns:a16="http://schemas.microsoft.com/office/drawing/2014/main" id="{9CC5DCA1-F87A-9500-3C5E-5501B90CB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07AE0-0792-5A50-590E-ABF0E95061EB}"/>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145655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2BAF-735C-960C-5503-1B389CC43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A9A572-0012-23B2-25C6-3E7F709288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1522A-127A-9C5E-AD56-A7DD91D2F6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FF04F4-A5BC-6F22-3DE5-53CC7B1662BD}"/>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6" name="Footer Placeholder 5">
            <a:extLst>
              <a:ext uri="{FF2B5EF4-FFF2-40B4-BE49-F238E27FC236}">
                <a16:creationId xmlns:a16="http://schemas.microsoft.com/office/drawing/2014/main" id="{F680990A-F76D-9852-E344-556CD0291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1A8B1-726F-6364-D305-FB7EFC054C1C}"/>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293880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9037-13C7-CFEB-E24A-43C6F3D6FC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42BD2-8168-7D49-D2A3-F8CC16603E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A4CAB6-5A5F-5ED7-0A39-41589E4A1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BE34CE-3498-4A3C-1CCB-517A6C36E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C47A6-5AB1-5812-A2B4-19BB90FFD6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47DED2-291C-E391-5EF4-BF15936FC188}"/>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8" name="Footer Placeholder 7">
            <a:extLst>
              <a:ext uri="{FF2B5EF4-FFF2-40B4-BE49-F238E27FC236}">
                <a16:creationId xmlns:a16="http://schemas.microsoft.com/office/drawing/2014/main" id="{2CFB5868-8A36-89A1-5435-645C2C7CC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BB2BF-AB5F-0D7A-E961-B6526A62092E}"/>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84975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7291-FA30-5775-7763-8A258266CF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0CDBFD-248F-8058-695E-E00407D80B42}"/>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4" name="Footer Placeholder 3">
            <a:extLst>
              <a:ext uri="{FF2B5EF4-FFF2-40B4-BE49-F238E27FC236}">
                <a16:creationId xmlns:a16="http://schemas.microsoft.com/office/drawing/2014/main" id="{F69A5F73-1B12-1AFA-533F-387DD33EEE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9098BD-E290-1FDD-D4EE-1AB62D690B02}"/>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35593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C05BA-2D38-CE4B-FBA2-005C6E0FFEF8}"/>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3" name="Footer Placeholder 2">
            <a:extLst>
              <a:ext uri="{FF2B5EF4-FFF2-40B4-BE49-F238E27FC236}">
                <a16:creationId xmlns:a16="http://schemas.microsoft.com/office/drawing/2014/main" id="{9F909D48-C081-B993-1635-9600DEE9EB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5E1E3F-FCBF-DE56-2BDB-ED187B628118}"/>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2937276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37C75-BF1A-6AFC-4CF5-8B3088ED7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93366A-EC67-EC73-6524-3A394E6F4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3E527-21E9-0B7F-785A-5B1B8B2E5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7E5DC-8852-65A7-2CA0-16CFCBA97BD8}"/>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6" name="Footer Placeholder 5">
            <a:extLst>
              <a:ext uri="{FF2B5EF4-FFF2-40B4-BE49-F238E27FC236}">
                <a16:creationId xmlns:a16="http://schemas.microsoft.com/office/drawing/2014/main" id="{E302366E-9F27-58F7-9973-71EC68DC4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C9A8E-499C-3240-0018-3C56F8CFE29E}"/>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252027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B707-CD7C-1B37-C412-14C2CC512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337FCE-0577-C170-DC80-33989B9745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04C4A0-AE22-9E67-E6E6-2159AD9E5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B75904-44EB-8C82-FB6C-25F37B219689}"/>
              </a:ext>
            </a:extLst>
          </p:cNvPr>
          <p:cNvSpPr>
            <a:spLocks noGrp="1"/>
          </p:cNvSpPr>
          <p:nvPr>
            <p:ph type="dt" sz="half" idx="10"/>
          </p:nvPr>
        </p:nvSpPr>
        <p:spPr/>
        <p:txBody>
          <a:bodyPr/>
          <a:lstStyle/>
          <a:p>
            <a:fld id="{5B82CAA7-A1CA-449F-BBE7-BD495A28A582}" type="datetimeFigureOut">
              <a:rPr lang="en-US" smtClean="0"/>
              <a:t>4/17/2024</a:t>
            </a:fld>
            <a:endParaRPr lang="en-US"/>
          </a:p>
        </p:txBody>
      </p:sp>
      <p:sp>
        <p:nvSpPr>
          <p:cNvPr id="6" name="Footer Placeholder 5">
            <a:extLst>
              <a:ext uri="{FF2B5EF4-FFF2-40B4-BE49-F238E27FC236}">
                <a16:creationId xmlns:a16="http://schemas.microsoft.com/office/drawing/2014/main" id="{75A85716-E9F3-EA2C-773F-CB114BAB2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2B724-BD0B-352C-DE34-ECEF8A930D0C}"/>
              </a:ext>
            </a:extLst>
          </p:cNvPr>
          <p:cNvSpPr>
            <a:spLocks noGrp="1"/>
          </p:cNvSpPr>
          <p:nvPr>
            <p:ph type="sldNum" sz="quarter" idx="12"/>
          </p:nvPr>
        </p:nvSpPr>
        <p:spPr/>
        <p:txBody>
          <a:bodyPr/>
          <a:lstStyle/>
          <a:p>
            <a:fld id="{FDB456E2-B3A5-4912-8C07-796E132A9A4D}" type="slidenum">
              <a:rPr lang="en-US" smtClean="0"/>
              <a:t>‹#›</a:t>
            </a:fld>
            <a:endParaRPr lang="en-US"/>
          </a:p>
        </p:txBody>
      </p:sp>
    </p:spTree>
    <p:extLst>
      <p:ext uri="{BB962C8B-B14F-4D97-AF65-F5344CB8AC3E}">
        <p14:creationId xmlns:p14="http://schemas.microsoft.com/office/powerpoint/2010/main" val="3547310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BF0E3F-3331-67A2-7567-676D12F92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74CF32-BCC6-D916-B024-54DD99A27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EE95E-CE4C-D1F4-F9D1-8F5AE6B113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82CAA7-A1CA-449F-BBE7-BD495A28A582}" type="datetimeFigureOut">
              <a:rPr lang="en-US" smtClean="0"/>
              <a:t>4/17/2024</a:t>
            </a:fld>
            <a:endParaRPr lang="en-US"/>
          </a:p>
        </p:txBody>
      </p:sp>
      <p:sp>
        <p:nvSpPr>
          <p:cNvPr id="5" name="Footer Placeholder 4">
            <a:extLst>
              <a:ext uri="{FF2B5EF4-FFF2-40B4-BE49-F238E27FC236}">
                <a16:creationId xmlns:a16="http://schemas.microsoft.com/office/drawing/2014/main" id="{BD3FE87C-F653-D68C-0F97-FED901557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8C7A2F-C738-7AFF-330D-A528D6A1F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B456E2-B3A5-4912-8C07-796E132A9A4D}" type="slidenum">
              <a:rPr lang="en-US" smtClean="0"/>
              <a:t>‹#›</a:t>
            </a:fld>
            <a:endParaRPr lang="en-US"/>
          </a:p>
        </p:txBody>
      </p:sp>
    </p:spTree>
    <p:extLst>
      <p:ext uri="{BB962C8B-B14F-4D97-AF65-F5344CB8AC3E}">
        <p14:creationId xmlns:p14="http://schemas.microsoft.com/office/powerpoint/2010/main" val="2339001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8A1666-12AF-B51B-82B7-CB00CFDD31F3}"/>
              </a:ext>
            </a:extLst>
          </p:cNvPr>
          <p:cNvPicPr>
            <a:picLocks noChangeAspect="1"/>
          </p:cNvPicPr>
          <p:nvPr/>
        </p:nvPicPr>
        <p:blipFill rotWithShape="1">
          <a:blip r:embed="rId2"/>
          <a:srcRect t="5149" r="24448" b="3943"/>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6B53D4E-6B91-F11D-8137-C5E12AED1070}"/>
              </a:ext>
            </a:extLst>
          </p:cNvPr>
          <p:cNvSpPr/>
          <p:nvPr/>
        </p:nvSpPr>
        <p:spPr>
          <a:xfrm>
            <a:off x="477981" y="1122363"/>
            <a:ext cx="4465978" cy="33879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b="1" cap="none" spc="0" dirty="0">
                <a:ln w="13462">
                  <a:solidFill>
                    <a:schemeClr val="bg1"/>
                  </a:solidFill>
                  <a:prstDash val="solid"/>
                </a:ln>
                <a:effectLst>
                  <a:outerShdw dist="38100" dir="2700000" algn="bl" rotWithShape="0">
                    <a:schemeClr val="accent5"/>
                  </a:outerShdw>
                </a:effectLst>
                <a:latin typeface="+mj-lt"/>
                <a:ea typeface="+mj-ea"/>
                <a:cs typeface="+mj-cs"/>
              </a:rPr>
              <a:t>War and Independence</a:t>
            </a:r>
          </a:p>
          <a:p>
            <a:pPr>
              <a:lnSpc>
                <a:spcPct val="90000"/>
              </a:lnSpc>
              <a:spcBef>
                <a:spcPct val="0"/>
              </a:spcBef>
              <a:spcAft>
                <a:spcPts val="600"/>
              </a:spcAft>
            </a:pPr>
            <a:r>
              <a:rPr lang="en-US" sz="4100" b="1" dirty="0">
                <a:ln w="13462">
                  <a:solidFill>
                    <a:schemeClr val="bg1"/>
                  </a:solidFill>
                  <a:prstDash val="solid"/>
                </a:ln>
                <a:effectLst>
                  <a:outerShdw dist="38100" dir="2700000" algn="bl" rotWithShape="0">
                    <a:schemeClr val="accent5"/>
                  </a:outerShdw>
                </a:effectLst>
                <a:latin typeface="+mj-lt"/>
                <a:ea typeface="+mj-ea"/>
                <a:cs typeface="+mj-cs"/>
              </a:rPr>
              <a:t>Part 9</a:t>
            </a:r>
          </a:p>
          <a:p>
            <a:pPr>
              <a:lnSpc>
                <a:spcPct val="90000"/>
              </a:lnSpc>
              <a:spcBef>
                <a:spcPct val="0"/>
              </a:spcBef>
              <a:spcAft>
                <a:spcPts val="600"/>
              </a:spcAft>
            </a:pPr>
            <a:r>
              <a:rPr lang="en-US" sz="4100" b="1" dirty="0">
                <a:ln w="13462">
                  <a:solidFill>
                    <a:schemeClr val="bg1"/>
                  </a:solidFill>
                  <a:prstDash val="solid"/>
                </a:ln>
                <a:effectLst>
                  <a:outerShdw dist="38100" dir="2700000" algn="bl" rotWithShape="0">
                    <a:schemeClr val="accent5"/>
                  </a:outerShdw>
                </a:effectLst>
                <a:latin typeface="+mj-lt"/>
                <a:ea typeface="+mj-ea"/>
                <a:cs typeface="+mj-cs"/>
              </a:rPr>
              <a:t>The Early Years of War</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17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CF1376-13DE-B155-5F87-7CB63C65F82B}"/>
              </a:ext>
            </a:extLst>
          </p:cNvPr>
          <p:cNvPicPr>
            <a:picLocks noChangeAspect="1"/>
          </p:cNvPicPr>
          <p:nvPr/>
        </p:nvPicPr>
        <p:blipFill rotWithShape="1">
          <a:blip r:embed="rId2"/>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1100051" y="-66533"/>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dirty="0">
                <a:solidFill>
                  <a:srgbClr val="FFFFFF"/>
                </a:solidFill>
                <a:latin typeface="+mj-lt"/>
                <a:ea typeface="+mj-ea"/>
                <a:cs typeface="+mj-cs"/>
              </a:rPr>
              <a:t>7. What helped convince some men to join the Continental army?</a:t>
            </a:r>
          </a:p>
        </p:txBody>
      </p:sp>
      <p:sp>
        <p:nvSpPr>
          <p:cNvPr id="3" name="TextBox 2">
            <a:extLst>
              <a:ext uri="{FF2B5EF4-FFF2-40B4-BE49-F238E27FC236}">
                <a16:creationId xmlns:a16="http://schemas.microsoft.com/office/drawing/2014/main" id="{921DB0F7-9910-3B80-0B36-4FCF6D44C437}"/>
              </a:ext>
            </a:extLst>
          </p:cNvPr>
          <p:cNvSpPr txBox="1"/>
          <p:nvPr/>
        </p:nvSpPr>
        <p:spPr>
          <a:xfrm>
            <a:off x="1100051" y="3797643"/>
            <a:ext cx="10058400" cy="1282707"/>
          </a:xfrm>
          <a:prstGeom prst="rect">
            <a:avLst/>
          </a:prstGeom>
          <a:effectLst>
            <a:outerShdw blurRad="50800" dist="38100" dir="2700000" algn="tl" rotWithShape="0">
              <a:prstClr val="black">
                <a:alpha val="40000"/>
              </a:prstClr>
            </a:outerShdw>
          </a:effectLst>
        </p:spPr>
        <p:txBody>
          <a:bodyPr vert="horz" lIns="91440" tIns="45720" rIns="91440" bIns="45720" rtlCol="0">
            <a:normAutofit lnSpcReduction="10000"/>
          </a:bodyPr>
          <a:lstStyle/>
          <a:p>
            <a:pPr algn="ctr">
              <a:lnSpc>
                <a:spcPct val="90000"/>
              </a:lnSpc>
              <a:spcBef>
                <a:spcPts val="1000"/>
              </a:spcBef>
            </a:pPr>
            <a:r>
              <a:rPr lang="en-US" sz="4000" dirty="0">
                <a:solidFill>
                  <a:srgbClr val="FFFFFF"/>
                </a:solidFill>
              </a:rPr>
              <a:t>-</a:t>
            </a:r>
            <a:r>
              <a:rPr lang="en-US" sz="4400" dirty="0">
                <a:solidFill>
                  <a:srgbClr val="FFFFFF"/>
                </a:solidFill>
              </a:rPr>
              <a:t>They hoped to get land after the war, money, or social status.</a:t>
            </a:r>
          </a:p>
        </p:txBody>
      </p:sp>
    </p:spTree>
    <p:extLst>
      <p:ext uri="{BB962C8B-B14F-4D97-AF65-F5344CB8AC3E}">
        <p14:creationId xmlns:p14="http://schemas.microsoft.com/office/powerpoint/2010/main" val="282074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311206" y="457200"/>
            <a:ext cx="4191295" cy="192024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kern="1200" dirty="0">
                <a:solidFill>
                  <a:schemeClr val="tx1"/>
                </a:solidFill>
                <a:latin typeface="+mj-lt"/>
                <a:ea typeface="+mj-ea"/>
                <a:cs typeface="+mj-cs"/>
              </a:rPr>
              <a:t>8. Why did Washington at first oppose African Americans joining the army?  What changed his mind?</a:t>
            </a:r>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24B374-52D0-7A53-F966-A658DBF7D06E}"/>
              </a:ext>
            </a:extLst>
          </p:cNvPr>
          <p:cNvSpPr txBox="1"/>
          <p:nvPr/>
        </p:nvSpPr>
        <p:spPr>
          <a:xfrm>
            <a:off x="4652459" y="740901"/>
            <a:ext cx="7519416" cy="1463040"/>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600" dirty="0"/>
              <a:t>He, and others, were afraid that arming African Americans could threaten the slave system.  He changed his mind when the British started to offer slaves their freedom if they fought for the king.</a:t>
            </a:r>
          </a:p>
        </p:txBody>
      </p:sp>
      <p:pic>
        <p:nvPicPr>
          <p:cNvPr id="4" name="Picture 3">
            <a:extLst>
              <a:ext uri="{FF2B5EF4-FFF2-40B4-BE49-F238E27FC236}">
                <a16:creationId xmlns:a16="http://schemas.microsoft.com/office/drawing/2014/main" id="{94F015C4-9A5C-C986-9D20-5FC477EBDA1E}"/>
              </a:ext>
            </a:extLst>
          </p:cNvPr>
          <p:cNvPicPr>
            <a:picLocks noChangeAspect="1"/>
          </p:cNvPicPr>
          <p:nvPr/>
        </p:nvPicPr>
        <p:blipFill>
          <a:blip r:embed="rId2"/>
          <a:stretch>
            <a:fillRect/>
          </a:stretch>
        </p:blipFill>
        <p:spPr>
          <a:xfrm>
            <a:off x="637032" y="2944124"/>
            <a:ext cx="10401161" cy="3666409"/>
          </a:xfrm>
          <a:prstGeom prst="rect">
            <a:avLst/>
          </a:prstGeom>
        </p:spPr>
      </p:pic>
    </p:spTree>
    <p:extLst>
      <p:ext uri="{BB962C8B-B14F-4D97-AF65-F5344CB8AC3E}">
        <p14:creationId xmlns:p14="http://schemas.microsoft.com/office/powerpoint/2010/main" val="66001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577573" y="251625"/>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dirty="0">
                <a:latin typeface="+mj-lt"/>
                <a:ea typeface="+mj-ea"/>
                <a:cs typeface="+mj-cs"/>
              </a:rPr>
              <a:t>9. Give eight examples of what women did to help the Patriot cause?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C6185-FC0A-D619-FD91-A400757FAFAA}"/>
              </a:ext>
            </a:extLst>
          </p:cNvPr>
          <p:cNvSpPr txBox="1"/>
          <p:nvPr/>
        </p:nvSpPr>
        <p:spPr>
          <a:xfrm>
            <a:off x="640080" y="2872899"/>
            <a:ext cx="4368602" cy="381678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600" dirty="0"/>
              <a:t>-Women helped soldiers by washing clothes, cooking, cleaning, nursing, sewing and mending clothes.  They also forced merchants to set fair prices.</a:t>
            </a:r>
          </a:p>
        </p:txBody>
      </p:sp>
      <p:pic>
        <p:nvPicPr>
          <p:cNvPr id="5" name="Picture 4">
            <a:extLst>
              <a:ext uri="{FF2B5EF4-FFF2-40B4-BE49-F238E27FC236}">
                <a16:creationId xmlns:a16="http://schemas.microsoft.com/office/drawing/2014/main" id="{9F17BD2D-A5E7-3C64-F8B5-E9F869DF2231}"/>
              </a:ext>
            </a:extLst>
          </p:cNvPr>
          <p:cNvPicPr>
            <a:picLocks noChangeAspect="1"/>
          </p:cNvPicPr>
          <p:nvPr/>
        </p:nvPicPr>
        <p:blipFill rotWithShape="1">
          <a:blip r:embed="rId2"/>
          <a:srcRect l="16422" r="2013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729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5884C8-DB30-5639-6FF8-08EFE9F6D978}"/>
              </a:ext>
            </a:extLst>
          </p:cNvPr>
          <p:cNvPicPr>
            <a:picLocks noChangeAspect="1"/>
          </p:cNvPicPr>
          <p:nvPr/>
        </p:nvPicPr>
        <p:blipFill rotWithShape="1">
          <a:blip r:embed="rId2"/>
          <a:srcRect t="459"/>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8018476-7B15-6E0D-17AF-DE765FD28218}"/>
              </a:ext>
            </a:extLst>
          </p:cNvPr>
          <p:cNvSpPr txBox="1"/>
          <p:nvPr/>
        </p:nvSpPr>
        <p:spPr>
          <a:xfrm>
            <a:off x="8110729" y="540326"/>
            <a:ext cx="3908993" cy="2269305"/>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3600" dirty="0">
                <a:latin typeface="+mj-lt"/>
                <a:ea typeface="+mj-ea"/>
                <a:cs typeface="+mj-cs"/>
              </a:rPr>
              <a:t>9. Give eight examples of what women did to help the Patriot cause?</a:t>
            </a:r>
          </a:p>
        </p:txBody>
      </p:sp>
      <p:sp>
        <p:nvSpPr>
          <p:cNvPr id="4" name="TextBox 3">
            <a:extLst>
              <a:ext uri="{FF2B5EF4-FFF2-40B4-BE49-F238E27FC236}">
                <a16:creationId xmlns:a16="http://schemas.microsoft.com/office/drawing/2014/main" id="{3D2C6185-FC0A-D619-FD91-A400757FAFAA}"/>
              </a:ext>
            </a:extLst>
          </p:cNvPr>
          <p:cNvSpPr txBox="1"/>
          <p:nvPr/>
        </p:nvSpPr>
        <p:spPr>
          <a:xfrm>
            <a:off x="8110729" y="3088922"/>
            <a:ext cx="4253548" cy="2797434"/>
          </a:xfrm>
          <a:prstGeom prst="rect">
            <a:avLst/>
          </a:prstGeom>
          <a:noFill/>
        </p:spPr>
        <p:txBody>
          <a:bodyPr vert="horz" lIns="91440" tIns="45720" rIns="91440" bIns="45720" rtlCol="0">
            <a:noAutofit/>
          </a:bodyPr>
          <a:lstStyle/>
          <a:p>
            <a:pPr>
              <a:lnSpc>
                <a:spcPct val="90000"/>
              </a:lnSpc>
              <a:spcBef>
                <a:spcPts val="1000"/>
              </a:spcBef>
            </a:pPr>
            <a:r>
              <a:rPr lang="en-US" sz="4000" dirty="0"/>
              <a:t>-Some women even went out onto the battlefield to help the soldiers.</a:t>
            </a:r>
          </a:p>
        </p:txBody>
      </p:sp>
    </p:spTree>
    <p:extLst>
      <p:ext uri="{BB962C8B-B14F-4D97-AF65-F5344CB8AC3E}">
        <p14:creationId xmlns:p14="http://schemas.microsoft.com/office/powerpoint/2010/main" val="240112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7380408" y="489996"/>
            <a:ext cx="4646278" cy="1738770"/>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3600" dirty="0">
                <a:latin typeface="+mj-lt"/>
                <a:ea typeface="+mj-ea"/>
                <a:cs typeface="+mj-cs"/>
              </a:rPr>
              <a:t>9. Give eight examples of what women did to help the Patriot cause?</a:t>
            </a:r>
          </a:p>
        </p:txBody>
      </p:sp>
      <p:sp>
        <p:nvSpPr>
          <p:cNvPr id="4" name="TextBox 3">
            <a:extLst>
              <a:ext uri="{FF2B5EF4-FFF2-40B4-BE49-F238E27FC236}">
                <a16:creationId xmlns:a16="http://schemas.microsoft.com/office/drawing/2014/main" id="{3D2C6185-FC0A-D619-FD91-A400757FAFAA}"/>
              </a:ext>
            </a:extLst>
          </p:cNvPr>
          <p:cNvSpPr txBox="1"/>
          <p:nvPr/>
        </p:nvSpPr>
        <p:spPr>
          <a:xfrm>
            <a:off x="7380408" y="3198129"/>
            <a:ext cx="4646278" cy="3169875"/>
          </a:xfrm>
          <a:prstGeom prst="rect">
            <a:avLst/>
          </a:prstGeom>
          <a:noFill/>
        </p:spPr>
        <p:txBody>
          <a:bodyPr vert="horz" lIns="91440" tIns="45720" rIns="91440" bIns="45720" rtlCol="0">
            <a:normAutofit/>
          </a:bodyPr>
          <a:lstStyle/>
          <a:p>
            <a:pPr>
              <a:lnSpc>
                <a:spcPct val="90000"/>
              </a:lnSpc>
              <a:spcBef>
                <a:spcPts val="1000"/>
              </a:spcBef>
            </a:pPr>
            <a:r>
              <a:rPr lang="en-US" sz="4800" dirty="0"/>
              <a:t>-Daring women acted as spies for the Patriots.</a:t>
            </a:r>
          </a:p>
        </p:txBody>
      </p:sp>
      <p:pic>
        <p:nvPicPr>
          <p:cNvPr id="3" name="Picture 2">
            <a:extLst>
              <a:ext uri="{FF2B5EF4-FFF2-40B4-BE49-F238E27FC236}">
                <a16:creationId xmlns:a16="http://schemas.microsoft.com/office/drawing/2014/main" id="{416E2295-A31D-89C1-0BEA-88D477AC5EA4}"/>
              </a:ext>
            </a:extLst>
          </p:cNvPr>
          <p:cNvPicPr>
            <a:picLocks noChangeAspect="1"/>
          </p:cNvPicPr>
          <p:nvPr/>
        </p:nvPicPr>
        <p:blipFill rotWithShape="1">
          <a:blip r:embed="rId2"/>
          <a:srcRect r="-1" b="2234"/>
          <a:stretch/>
        </p:blipFill>
        <p:spPr>
          <a:xfrm>
            <a:off x="20" y="10"/>
            <a:ext cx="6992881" cy="6857990"/>
          </a:xfrm>
          <a:prstGeom prst="rect">
            <a:avLst/>
          </a:prstGeom>
        </p:spPr>
      </p:pic>
    </p:spTree>
    <p:extLst>
      <p:ext uri="{BB962C8B-B14F-4D97-AF65-F5344CB8AC3E}">
        <p14:creationId xmlns:p14="http://schemas.microsoft.com/office/powerpoint/2010/main" val="18175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931393" y="453583"/>
            <a:ext cx="4683321" cy="214884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700" dirty="0">
                <a:latin typeface="+mj-lt"/>
                <a:ea typeface="+mj-ea"/>
                <a:cs typeface="+mj-cs"/>
              </a:rPr>
              <a:t>10. After the British left Boston, where did they eventually end up going?</a:t>
            </a:r>
          </a:p>
        </p:txBody>
      </p:sp>
      <p:pic>
        <p:nvPicPr>
          <p:cNvPr id="4" name="Picture 3">
            <a:extLst>
              <a:ext uri="{FF2B5EF4-FFF2-40B4-BE49-F238E27FC236}">
                <a16:creationId xmlns:a16="http://schemas.microsoft.com/office/drawing/2014/main" id="{70B3B392-C2FB-732A-C0D6-7EA1E596EF01}"/>
              </a:ext>
            </a:extLst>
          </p:cNvPr>
          <p:cNvPicPr>
            <a:picLocks noChangeAspect="1"/>
          </p:cNvPicPr>
          <p:nvPr/>
        </p:nvPicPr>
        <p:blipFill rotWithShape="1">
          <a:blip r:embed="rId2"/>
          <a:srcRect t="522" r="-2"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TextBox 2">
            <a:extLst>
              <a:ext uri="{FF2B5EF4-FFF2-40B4-BE49-F238E27FC236}">
                <a16:creationId xmlns:a16="http://schemas.microsoft.com/office/drawing/2014/main" id="{246B7628-21A0-650F-8352-873630B3050A}"/>
              </a:ext>
            </a:extLst>
          </p:cNvPr>
          <p:cNvSpPr txBox="1"/>
          <p:nvPr/>
        </p:nvSpPr>
        <p:spPr>
          <a:xfrm>
            <a:off x="6448425" y="278969"/>
            <a:ext cx="4904361" cy="5836666"/>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4400" dirty="0"/>
              <a:t>After Boston, the British army fled to Nova Scotia to recuperate.  The British then arrived in New York harbor in July of 1776 and attacked Washington’s forces.</a:t>
            </a:r>
          </a:p>
        </p:txBody>
      </p:sp>
    </p:spTree>
    <p:extLst>
      <p:ext uri="{BB962C8B-B14F-4D97-AF65-F5344CB8AC3E}">
        <p14:creationId xmlns:p14="http://schemas.microsoft.com/office/powerpoint/2010/main" val="316102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8018476-7B15-6E0D-17AF-DE765FD28218}"/>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11. Who are Hessian soldiers?</a:t>
            </a:r>
          </a:p>
        </p:txBody>
      </p:sp>
      <p:sp>
        <p:nvSpPr>
          <p:cNvPr id="37" name="Rectangle 3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27505B4-E602-F5B9-A904-4C145DA26622}"/>
              </a:ext>
            </a:extLst>
          </p:cNvPr>
          <p:cNvPicPr>
            <a:picLocks noChangeAspect="1"/>
          </p:cNvPicPr>
          <p:nvPr/>
        </p:nvPicPr>
        <p:blipFill rotWithShape="1">
          <a:blip r:embed="rId2"/>
          <a:srcRect l="21184" r="2" b="2"/>
          <a:stretch/>
        </p:blipFill>
        <p:spPr>
          <a:xfrm>
            <a:off x="908304" y="2478024"/>
            <a:ext cx="6009855" cy="3694176"/>
          </a:xfrm>
          <a:prstGeom prst="rect">
            <a:avLst/>
          </a:prstGeom>
        </p:spPr>
      </p:pic>
      <p:sp>
        <p:nvSpPr>
          <p:cNvPr id="3" name="TextBox 2">
            <a:extLst>
              <a:ext uri="{FF2B5EF4-FFF2-40B4-BE49-F238E27FC236}">
                <a16:creationId xmlns:a16="http://schemas.microsoft.com/office/drawing/2014/main" id="{121F0801-9E48-3351-813F-349E85841734}"/>
              </a:ext>
            </a:extLst>
          </p:cNvPr>
          <p:cNvSpPr txBox="1"/>
          <p:nvPr/>
        </p:nvSpPr>
        <p:spPr>
          <a:xfrm>
            <a:off x="7411453" y="2478024"/>
            <a:ext cx="4311155" cy="3831336"/>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4000" dirty="0"/>
              <a:t>Hessian soldiers are professional soldiers from what is now Germany hired by the British to help fight against the Patriots.</a:t>
            </a:r>
          </a:p>
        </p:txBody>
      </p:sp>
    </p:spTree>
    <p:extLst>
      <p:ext uri="{BB962C8B-B14F-4D97-AF65-F5344CB8AC3E}">
        <p14:creationId xmlns:p14="http://schemas.microsoft.com/office/powerpoint/2010/main" val="36487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18476-7B15-6E0D-17AF-DE765FD28218}"/>
              </a:ext>
            </a:extLst>
          </p:cNvPr>
          <p:cNvSpPr txBox="1"/>
          <p:nvPr/>
        </p:nvSpPr>
        <p:spPr>
          <a:xfrm>
            <a:off x="0" y="235527"/>
            <a:ext cx="11845637" cy="1938992"/>
          </a:xfrm>
          <a:prstGeom prst="rect">
            <a:avLst/>
          </a:prstGeom>
          <a:noFill/>
        </p:spPr>
        <p:txBody>
          <a:bodyPr wrap="square" rtlCol="0">
            <a:spAutoFit/>
          </a:bodyPr>
          <a:lstStyle/>
          <a:p>
            <a:pPr algn="ctr"/>
            <a:r>
              <a:rPr lang="en-US" sz="4000" dirty="0">
                <a:latin typeface="Bookman Old Style" panose="02050604050505020204" pitchFamily="18" charset="0"/>
              </a:rPr>
              <a:t>12. Over the summer of 1776, the British and Americans fought for New York.  Who ended up winning?</a:t>
            </a:r>
          </a:p>
        </p:txBody>
      </p:sp>
      <p:sp>
        <p:nvSpPr>
          <p:cNvPr id="3" name="TextBox 2">
            <a:extLst>
              <a:ext uri="{FF2B5EF4-FFF2-40B4-BE49-F238E27FC236}">
                <a16:creationId xmlns:a16="http://schemas.microsoft.com/office/drawing/2014/main" id="{860979C4-0823-AB69-7825-3ECC09E96C8F}"/>
              </a:ext>
            </a:extLst>
          </p:cNvPr>
          <p:cNvSpPr txBox="1"/>
          <p:nvPr/>
        </p:nvSpPr>
        <p:spPr>
          <a:xfrm>
            <a:off x="352486" y="2580408"/>
            <a:ext cx="4321327" cy="3785652"/>
          </a:xfrm>
          <a:prstGeom prst="rect">
            <a:avLst/>
          </a:prstGeom>
          <a:noFill/>
        </p:spPr>
        <p:txBody>
          <a:bodyPr wrap="square" rtlCol="0">
            <a:spAutoFit/>
          </a:bodyPr>
          <a:lstStyle/>
          <a:p>
            <a:pPr algn="ctr"/>
            <a:r>
              <a:rPr lang="en-US" sz="4000" dirty="0">
                <a:latin typeface="Bookman Old Style" panose="02050604050505020204" pitchFamily="18" charset="0"/>
              </a:rPr>
              <a:t>-The British beat the Continental army and took over New York City.</a:t>
            </a:r>
          </a:p>
        </p:txBody>
      </p:sp>
      <p:pic>
        <p:nvPicPr>
          <p:cNvPr id="4" name="Picture 3">
            <a:extLst>
              <a:ext uri="{FF2B5EF4-FFF2-40B4-BE49-F238E27FC236}">
                <a16:creationId xmlns:a16="http://schemas.microsoft.com/office/drawing/2014/main" id="{57E032C9-C7BA-AFD5-67DE-2A1CE9CC509F}"/>
              </a:ext>
            </a:extLst>
          </p:cNvPr>
          <p:cNvPicPr>
            <a:picLocks noChangeAspect="1"/>
          </p:cNvPicPr>
          <p:nvPr/>
        </p:nvPicPr>
        <p:blipFill>
          <a:blip r:embed="rId2"/>
          <a:stretch>
            <a:fillRect/>
          </a:stretch>
        </p:blipFill>
        <p:spPr>
          <a:xfrm>
            <a:off x="5026298" y="2174519"/>
            <a:ext cx="6992520" cy="4597430"/>
          </a:xfrm>
          <a:prstGeom prst="rect">
            <a:avLst/>
          </a:prstGeom>
        </p:spPr>
      </p:pic>
    </p:spTree>
    <p:extLst>
      <p:ext uri="{BB962C8B-B14F-4D97-AF65-F5344CB8AC3E}">
        <p14:creationId xmlns:p14="http://schemas.microsoft.com/office/powerpoint/2010/main" val="38051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a:latin typeface="+mj-lt"/>
                <a:ea typeface="+mj-ea"/>
                <a:cs typeface="+mj-cs"/>
              </a:rPr>
              <a:t>13. What happened to Washington’s army during the beginning of the winter of 1776-1777?</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A40BAE-457E-8BCA-09B7-301F338896EA}"/>
              </a:ext>
            </a:extLst>
          </p:cNvPr>
          <p:cNvSpPr txBox="1"/>
          <p:nvPr/>
        </p:nvSpPr>
        <p:spPr>
          <a:xfrm>
            <a:off x="338585" y="2872899"/>
            <a:ext cx="4670097" cy="365973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4000" dirty="0"/>
              <a:t>The army almost fell apart.  It went from 20,000 soldiers to a few thousand.  Many soldiers just went home.</a:t>
            </a:r>
          </a:p>
        </p:txBody>
      </p:sp>
      <p:pic>
        <p:nvPicPr>
          <p:cNvPr id="4" name="Picture 3">
            <a:extLst>
              <a:ext uri="{FF2B5EF4-FFF2-40B4-BE49-F238E27FC236}">
                <a16:creationId xmlns:a16="http://schemas.microsoft.com/office/drawing/2014/main" id="{A3AF520E-F41E-5EB7-6EE0-3805CBF4F8A5}"/>
              </a:ext>
            </a:extLst>
          </p:cNvPr>
          <p:cNvPicPr>
            <a:picLocks noChangeAspect="1"/>
          </p:cNvPicPr>
          <p:nvPr/>
        </p:nvPicPr>
        <p:blipFill rotWithShape="1">
          <a:blip r:embed="rId2"/>
          <a:srcRect l="1954"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562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6739128" y="638089"/>
            <a:ext cx="4818888" cy="147680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kern="1200">
                <a:solidFill>
                  <a:schemeClr val="tx1"/>
                </a:solidFill>
                <a:latin typeface="+mj-lt"/>
                <a:ea typeface="+mj-ea"/>
                <a:cs typeface="+mj-cs"/>
              </a:rPr>
              <a:t>14. How did Thomas Paine help the Patriot cause?</a:t>
            </a:r>
          </a:p>
        </p:txBody>
      </p:sp>
      <p:pic>
        <p:nvPicPr>
          <p:cNvPr id="4" name="Picture 3">
            <a:extLst>
              <a:ext uri="{FF2B5EF4-FFF2-40B4-BE49-F238E27FC236}">
                <a16:creationId xmlns:a16="http://schemas.microsoft.com/office/drawing/2014/main" id="{2ED6EF73-3DD8-A18D-67EA-C7C91FBD4E94}"/>
              </a:ext>
            </a:extLst>
          </p:cNvPr>
          <p:cNvPicPr>
            <a:picLocks noChangeAspect="1"/>
          </p:cNvPicPr>
          <p:nvPr/>
        </p:nvPicPr>
        <p:blipFill>
          <a:blip r:embed="rId2"/>
          <a:stretch>
            <a:fillRect/>
          </a:stretch>
        </p:blipFill>
        <p:spPr>
          <a:xfrm>
            <a:off x="630936" y="1572549"/>
            <a:ext cx="5458968" cy="3712901"/>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D842E0-D920-359A-3CC2-A364D08FE864}"/>
              </a:ext>
            </a:extLst>
          </p:cNvPr>
          <p:cNvSpPr txBox="1"/>
          <p:nvPr/>
        </p:nvSpPr>
        <p:spPr>
          <a:xfrm>
            <a:off x="6739127" y="2664886"/>
            <a:ext cx="5117075" cy="3555025"/>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4000" dirty="0"/>
              <a:t>-He wrote a series of pamphlets called </a:t>
            </a:r>
            <a:r>
              <a:rPr lang="en-US" sz="4000" i="1" dirty="0"/>
              <a:t>The Crisis</a:t>
            </a:r>
            <a:r>
              <a:rPr lang="en-US" sz="4000" dirty="0"/>
              <a:t>.  It encouraged many Patriots to not give up and fight for independence from British rule.</a:t>
            </a:r>
          </a:p>
        </p:txBody>
      </p:sp>
    </p:spTree>
    <p:extLst>
      <p:ext uri="{BB962C8B-B14F-4D97-AF65-F5344CB8AC3E}">
        <p14:creationId xmlns:p14="http://schemas.microsoft.com/office/powerpoint/2010/main" val="38980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18476-7B15-6E0D-17AF-DE765FD28218}"/>
              </a:ext>
            </a:extLst>
          </p:cNvPr>
          <p:cNvSpPr txBox="1"/>
          <p:nvPr/>
        </p:nvSpPr>
        <p:spPr>
          <a:xfrm>
            <a:off x="0" y="401782"/>
            <a:ext cx="6733309" cy="2554545"/>
          </a:xfrm>
          <a:prstGeom prst="rect">
            <a:avLst/>
          </a:prstGeom>
          <a:noFill/>
        </p:spPr>
        <p:txBody>
          <a:bodyPr wrap="square" rtlCol="0">
            <a:spAutoFit/>
          </a:bodyPr>
          <a:lstStyle/>
          <a:p>
            <a:pPr algn="ctr"/>
            <a:r>
              <a:rPr lang="en-US" sz="4000" dirty="0">
                <a:latin typeface="Bookman Old Style" panose="02050604050505020204" pitchFamily="18" charset="0"/>
              </a:rPr>
              <a:t>1. As you read, make a list of difficulties that the Patriots faced throughout the war.</a:t>
            </a:r>
          </a:p>
        </p:txBody>
      </p:sp>
      <p:sp>
        <p:nvSpPr>
          <p:cNvPr id="3" name="TextBox 2">
            <a:extLst>
              <a:ext uri="{FF2B5EF4-FFF2-40B4-BE49-F238E27FC236}">
                <a16:creationId xmlns:a16="http://schemas.microsoft.com/office/drawing/2014/main" id="{FF072C21-BF31-BA61-D8B6-5C853D7DA9FF}"/>
              </a:ext>
            </a:extLst>
          </p:cNvPr>
          <p:cNvSpPr txBox="1"/>
          <p:nvPr/>
        </p:nvSpPr>
        <p:spPr>
          <a:xfrm>
            <a:off x="1666536" y="3645154"/>
            <a:ext cx="3847573" cy="1938992"/>
          </a:xfrm>
          <a:prstGeom prst="rect">
            <a:avLst/>
          </a:prstGeom>
          <a:noFill/>
        </p:spPr>
        <p:txBody>
          <a:bodyPr wrap="square" rtlCol="0">
            <a:spAutoFit/>
          </a:bodyPr>
          <a:lstStyle/>
          <a:p>
            <a:r>
              <a:rPr lang="en-US" sz="4000" dirty="0">
                <a:latin typeface="Bookman Old Style" panose="02050604050505020204" pitchFamily="18" charset="0"/>
              </a:rPr>
              <a:t>-Only 2/5 of the population were Patriots.</a:t>
            </a:r>
          </a:p>
        </p:txBody>
      </p:sp>
      <p:pic>
        <p:nvPicPr>
          <p:cNvPr id="5" name="Picture 4">
            <a:extLst>
              <a:ext uri="{FF2B5EF4-FFF2-40B4-BE49-F238E27FC236}">
                <a16:creationId xmlns:a16="http://schemas.microsoft.com/office/drawing/2014/main" id="{8DA5E62C-DE4B-D010-EBF2-1E8AE756833D}"/>
              </a:ext>
            </a:extLst>
          </p:cNvPr>
          <p:cNvPicPr>
            <a:picLocks noChangeAspect="1"/>
          </p:cNvPicPr>
          <p:nvPr/>
        </p:nvPicPr>
        <p:blipFill>
          <a:blip r:embed="rId2"/>
          <a:stretch>
            <a:fillRect/>
          </a:stretch>
        </p:blipFill>
        <p:spPr>
          <a:xfrm>
            <a:off x="6982691" y="0"/>
            <a:ext cx="5086401" cy="6858000"/>
          </a:xfrm>
          <a:prstGeom prst="rect">
            <a:avLst/>
          </a:prstGeom>
        </p:spPr>
      </p:pic>
    </p:spTree>
    <p:extLst>
      <p:ext uri="{BB962C8B-B14F-4D97-AF65-F5344CB8AC3E}">
        <p14:creationId xmlns:p14="http://schemas.microsoft.com/office/powerpoint/2010/main" val="254452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429768" y="411480"/>
            <a:ext cx="11201400" cy="110642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latin typeface="+mj-lt"/>
                <a:ea typeface="+mj-ea"/>
                <a:cs typeface="+mj-cs"/>
              </a:rPr>
              <a:t>15. What risk did Washington take on Christmas night of 1776?  How did it turn out?</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C91278B-E2DD-3D70-DE19-7F7EE9CEE803}"/>
              </a:ext>
            </a:extLst>
          </p:cNvPr>
          <p:cNvSpPr txBox="1"/>
          <p:nvPr/>
        </p:nvSpPr>
        <p:spPr>
          <a:xfrm>
            <a:off x="7618362" y="1935427"/>
            <a:ext cx="4218432" cy="4221658"/>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600" dirty="0"/>
              <a:t>He secretly rowed his army across the icy Delaware River to attack the Hessian soldiers staying in Trenton, NJ.  The Continental Army won a huge victory!</a:t>
            </a:r>
          </a:p>
        </p:txBody>
      </p:sp>
      <p:pic>
        <p:nvPicPr>
          <p:cNvPr id="6" name="Picture 5">
            <a:extLst>
              <a:ext uri="{FF2B5EF4-FFF2-40B4-BE49-F238E27FC236}">
                <a16:creationId xmlns:a16="http://schemas.microsoft.com/office/drawing/2014/main" id="{864703B1-E4D5-35D4-640C-03AD36F88692}"/>
              </a:ext>
            </a:extLst>
          </p:cNvPr>
          <p:cNvPicPr>
            <a:picLocks noChangeAspect="1"/>
          </p:cNvPicPr>
          <p:nvPr/>
        </p:nvPicPr>
        <p:blipFill>
          <a:blip r:embed="rId2"/>
          <a:stretch>
            <a:fillRect/>
          </a:stretch>
        </p:blipFill>
        <p:spPr>
          <a:xfrm>
            <a:off x="267382" y="1984588"/>
            <a:ext cx="7108946" cy="3995228"/>
          </a:xfrm>
          <a:prstGeom prst="rect">
            <a:avLst/>
          </a:prstGeom>
        </p:spPr>
      </p:pic>
    </p:spTree>
    <p:extLst>
      <p:ext uri="{BB962C8B-B14F-4D97-AF65-F5344CB8AC3E}">
        <p14:creationId xmlns:p14="http://schemas.microsoft.com/office/powerpoint/2010/main" val="308436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79563B-25BE-3043-024C-20149A3D2590}"/>
              </a:ext>
            </a:extLst>
          </p:cNvPr>
          <p:cNvPicPr>
            <a:picLocks noChangeAspect="1"/>
          </p:cNvPicPr>
          <p:nvPr/>
        </p:nvPicPr>
        <p:blipFill rotWithShape="1">
          <a:blip r:embed="rId2"/>
          <a:srcRect t="11765"/>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8018476-7B15-6E0D-17AF-DE765FD28218}"/>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a:solidFill>
                  <a:schemeClr val="bg1"/>
                </a:solidFill>
                <a:latin typeface="+mj-lt"/>
                <a:ea typeface="+mj-ea"/>
                <a:cs typeface="+mj-cs"/>
              </a:rPr>
              <a:t>16. What happened to Philadelphia in the fall of 1777?</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9FF33F5-5469-D9F2-B507-6FE2A48194D4}"/>
              </a:ext>
            </a:extLst>
          </p:cNvPr>
          <p:cNvSpPr txBox="1"/>
          <p:nvPr/>
        </p:nvSpPr>
        <p:spPr>
          <a:xfrm>
            <a:off x="404553" y="5624945"/>
            <a:ext cx="9078562" cy="592975"/>
          </a:xfrm>
          <a:prstGeom prst="rect">
            <a:avLst/>
          </a:prstGeom>
        </p:spPr>
        <p:txBody>
          <a:bodyPr vert="horz" lIns="91440" tIns="45720" rIns="91440" bIns="45720" rtlCol="0" anchor="ctr">
            <a:normAutofit fontScale="85000" lnSpcReduction="20000"/>
          </a:bodyPr>
          <a:lstStyle/>
          <a:p>
            <a:pPr>
              <a:lnSpc>
                <a:spcPct val="90000"/>
              </a:lnSpc>
              <a:spcBef>
                <a:spcPts val="1000"/>
              </a:spcBef>
            </a:pPr>
            <a:r>
              <a:rPr lang="en-US" sz="2400" dirty="0">
                <a:solidFill>
                  <a:schemeClr val="bg1"/>
                </a:solidFill>
              </a:rPr>
              <a:t>-</a:t>
            </a:r>
            <a:r>
              <a:rPr lang="en-US" sz="4800" dirty="0">
                <a:solidFill>
                  <a:schemeClr val="bg1"/>
                </a:solidFill>
              </a:rPr>
              <a:t>The British captured the city.</a:t>
            </a:r>
          </a:p>
        </p:txBody>
      </p:sp>
    </p:spTree>
    <p:extLst>
      <p:ext uri="{BB962C8B-B14F-4D97-AF65-F5344CB8AC3E}">
        <p14:creationId xmlns:p14="http://schemas.microsoft.com/office/powerpoint/2010/main" val="220464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190044-6644-04E8-ED9E-B3114CA64835}"/>
              </a:ext>
            </a:extLst>
          </p:cNvPr>
          <p:cNvPicPr>
            <a:picLocks noChangeAspect="1"/>
          </p:cNvPicPr>
          <p:nvPr/>
        </p:nvPicPr>
        <p:blipFill rotWithShape="1">
          <a:blip r:embed="rId2"/>
          <a:srcRect l="8883" r="11806"/>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8018476-7B15-6E0D-17AF-DE765FD28218}"/>
              </a:ext>
            </a:extLst>
          </p:cNvPr>
          <p:cNvSpPr txBox="1"/>
          <p:nvPr/>
        </p:nvSpPr>
        <p:spPr>
          <a:xfrm>
            <a:off x="294017" y="154983"/>
            <a:ext cx="4456681" cy="2421610"/>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17. What did the Continental Congress do?</a:t>
            </a:r>
          </a:p>
        </p:txBody>
      </p:sp>
      <p:sp>
        <p:nvSpPr>
          <p:cNvPr id="3" name="TextBox 2">
            <a:extLst>
              <a:ext uri="{FF2B5EF4-FFF2-40B4-BE49-F238E27FC236}">
                <a16:creationId xmlns:a16="http://schemas.microsoft.com/office/drawing/2014/main" id="{59500465-6D10-69ED-9DE8-C4CE4F2B4EFA}"/>
              </a:ext>
            </a:extLst>
          </p:cNvPr>
          <p:cNvSpPr txBox="1"/>
          <p:nvPr/>
        </p:nvSpPr>
        <p:spPr>
          <a:xfrm>
            <a:off x="294016" y="3538748"/>
            <a:ext cx="4169495" cy="2421610"/>
          </a:xfrm>
          <a:prstGeom prst="rect">
            <a:avLst/>
          </a:prstGeom>
          <a:noFill/>
        </p:spPr>
        <p:txBody>
          <a:bodyPr vert="horz" lIns="91440" tIns="45720" rIns="91440" bIns="45720" rtlCol="0">
            <a:noAutofit/>
          </a:bodyPr>
          <a:lstStyle/>
          <a:p>
            <a:pPr>
              <a:lnSpc>
                <a:spcPct val="90000"/>
              </a:lnSpc>
              <a:spcBef>
                <a:spcPts val="1000"/>
              </a:spcBef>
            </a:pPr>
            <a:r>
              <a:rPr lang="en-US" sz="4800" dirty="0"/>
              <a:t>-The Continental Congress fled to York, PA.</a:t>
            </a:r>
          </a:p>
        </p:txBody>
      </p:sp>
    </p:spTree>
    <p:extLst>
      <p:ext uri="{BB962C8B-B14F-4D97-AF65-F5344CB8AC3E}">
        <p14:creationId xmlns:p14="http://schemas.microsoft.com/office/powerpoint/2010/main" val="323502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18476-7B15-6E0D-17AF-DE765FD28218}"/>
              </a:ext>
            </a:extLst>
          </p:cNvPr>
          <p:cNvSpPr txBox="1"/>
          <p:nvPr/>
        </p:nvSpPr>
        <p:spPr>
          <a:xfrm>
            <a:off x="0" y="235527"/>
            <a:ext cx="5874327" cy="3170099"/>
          </a:xfrm>
          <a:prstGeom prst="rect">
            <a:avLst/>
          </a:prstGeom>
          <a:noFill/>
        </p:spPr>
        <p:txBody>
          <a:bodyPr wrap="square" rtlCol="0">
            <a:spAutoFit/>
          </a:bodyPr>
          <a:lstStyle/>
          <a:p>
            <a:pPr algn="ctr"/>
            <a:r>
              <a:rPr lang="en-US" sz="4000" dirty="0">
                <a:latin typeface="Bookman Old Style" panose="02050604050505020204" pitchFamily="18" charset="0"/>
              </a:rPr>
              <a:t>18. What did the British think they could do if they took control of the Hudson River valley?</a:t>
            </a:r>
          </a:p>
        </p:txBody>
      </p:sp>
      <p:sp>
        <p:nvSpPr>
          <p:cNvPr id="3" name="TextBox 2">
            <a:extLst>
              <a:ext uri="{FF2B5EF4-FFF2-40B4-BE49-F238E27FC236}">
                <a16:creationId xmlns:a16="http://schemas.microsoft.com/office/drawing/2014/main" id="{16A5EEAB-9DF1-9692-8635-606C875D2E9A}"/>
              </a:ext>
            </a:extLst>
          </p:cNvPr>
          <p:cNvSpPr txBox="1"/>
          <p:nvPr/>
        </p:nvSpPr>
        <p:spPr>
          <a:xfrm>
            <a:off x="917862" y="4067928"/>
            <a:ext cx="4038601" cy="2554545"/>
          </a:xfrm>
          <a:prstGeom prst="rect">
            <a:avLst/>
          </a:prstGeom>
          <a:noFill/>
        </p:spPr>
        <p:txBody>
          <a:bodyPr wrap="square" rtlCol="0">
            <a:spAutoFit/>
          </a:bodyPr>
          <a:lstStyle/>
          <a:p>
            <a:pPr algn="ctr"/>
            <a:r>
              <a:rPr lang="en-US" sz="4000" dirty="0">
                <a:latin typeface="Bookman Old Style" panose="02050604050505020204" pitchFamily="18" charset="0"/>
              </a:rPr>
              <a:t>-Divide the colonies in two by isolating New England.</a:t>
            </a:r>
          </a:p>
        </p:txBody>
      </p:sp>
      <p:pic>
        <p:nvPicPr>
          <p:cNvPr id="4" name="Picture 3">
            <a:extLst>
              <a:ext uri="{FF2B5EF4-FFF2-40B4-BE49-F238E27FC236}">
                <a16:creationId xmlns:a16="http://schemas.microsoft.com/office/drawing/2014/main" id="{107074FC-12FD-35CC-DD1D-86DAC1E59432}"/>
              </a:ext>
            </a:extLst>
          </p:cNvPr>
          <p:cNvPicPr>
            <a:picLocks noChangeAspect="1"/>
          </p:cNvPicPr>
          <p:nvPr/>
        </p:nvPicPr>
        <p:blipFill>
          <a:blip r:embed="rId2"/>
          <a:stretch>
            <a:fillRect/>
          </a:stretch>
        </p:blipFill>
        <p:spPr>
          <a:xfrm>
            <a:off x="5762625" y="0"/>
            <a:ext cx="6429375" cy="6858000"/>
          </a:xfrm>
          <a:prstGeom prst="rect">
            <a:avLst/>
          </a:prstGeom>
        </p:spPr>
      </p:pic>
      <p:sp>
        <p:nvSpPr>
          <p:cNvPr id="10" name="Conector recto 9">
            <a:extLst>
              <a:ext uri="{FF2B5EF4-FFF2-40B4-BE49-F238E27FC236}">
                <a16:creationId xmlns:a16="http://schemas.microsoft.com/office/drawing/2014/main" id="{545CBA6F-8A57-48E2-BDF8-E8823605287A}"/>
              </a:ext>
            </a:extLst>
          </p:cNvPr>
          <p:cNvSpPr/>
          <p:nvPr/>
        </p:nvSpPr>
        <p:spPr>
          <a:xfrm rot="5400000">
            <a:off x="8323200" y="2435220"/>
            <a:ext cx="1280160" cy="0"/>
          </a:xfrm>
          <a:prstGeom prst="line">
            <a:avLst/>
          </a:prstGeom>
          <a:solidFill>
            <a:srgbClr val="000000">
              <a:alpha val="5000"/>
            </a:srgbClr>
          </a:solidFill>
          <a:ln w="57150">
            <a:solidFill>
              <a:srgbClr val="000000"/>
            </a:solidFill>
          </a:ln>
        </p:spPr>
        <p:style>
          <a:lnRef idx="2">
            <a:schemeClr val="accent1"/>
          </a:lnRef>
          <a:fillRef idx="0">
            <a:schemeClr val="accent1"/>
          </a:fillRef>
          <a:effectRef idx="1">
            <a:schemeClr val="accent1"/>
          </a:effectRef>
          <a:fontRef idx="minor">
            <a:schemeClr val="tx1"/>
          </a:fontRef>
        </p:style>
        <p:txBody>
          <a:bodyPr wrap="none" rtlCol="0" anchor="ctr" anchorCtr="1"/>
          <a:lstStyle/>
          <a:p>
            <a:endParaRPr lang="fr-FR">
              <a:solidFill>
                <a:srgbClr val="000000"/>
              </a:solidFill>
            </a:endParaRPr>
          </a:p>
        </p:txBody>
      </p:sp>
    </p:spTree>
    <p:extLst>
      <p:ext uri="{BB962C8B-B14F-4D97-AF65-F5344CB8AC3E}">
        <p14:creationId xmlns:p14="http://schemas.microsoft.com/office/powerpoint/2010/main" val="383848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3CC0E72-3A8C-BC0B-BBDF-836E9B4FEDED}"/>
              </a:ext>
            </a:extLst>
          </p:cNvPr>
          <p:cNvPicPr>
            <a:picLocks noChangeAspect="1"/>
          </p:cNvPicPr>
          <p:nvPr/>
        </p:nvPicPr>
        <p:blipFill rotWithShape="1">
          <a:blip r:embed="rId2"/>
          <a:srcRect b="13144"/>
          <a:stretch/>
        </p:blipFill>
        <p:spPr>
          <a:xfrm>
            <a:off x="20" y="1282"/>
            <a:ext cx="12191980" cy="6856718"/>
          </a:xfrm>
          <a:prstGeom prst="rect">
            <a:avLst/>
          </a:prstGeom>
        </p:spPr>
      </p:pic>
    </p:spTree>
    <p:extLst>
      <p:ext uri="{BB962C8B-B14F-4D97-AF65-F5344CB8AC3E}">
        <p14:creationId xmlns:p14="http://schemas.microsoft.com/office/powerpoint/2010/main" val="282662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227729" y="334096"/>
            <a:ext cx="5006456" cy="1894669"/>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000" dirty="0">
                <a:latin typeface="+mj-lt"/>
                <a:ea typeface="+mj-ea"/>
                <a:cs typeface="+mj-cs"/>
              </a:rPr>
              <a:t>19. Why didn’t their strategy in the Hudson River valley work?</a:t>
            </a:r>
          </a:p>
        </p:txBody>
      </p:sp>
      <p:sp>
        <p:nvSpPr>
          <p:cNvPr id="3" name="TextBox 2">
            <a:extLst>
              <a:ext uri="{FF2B5EF4-FFF2-40B4-BE49-F238E27FC236}">
                <a16:creationId xmlns:a16="http://schemas.microsoft.com/office/drawing/2014/main" id="{789A89E0-125B-4990-20D8-07F4731CE77E}"/>
              </a:ext>
            </a:extLst>
          </p:cNvPr>
          <p:cNvSpPr txBox="1"/>
          <p:nvPr/>
        </p:nvSpPr>
        <p:spPr>
          <a:xfrm>
            <a:off x="227729" y="2903814"/>
            <a:ext cx="4778727" cy="3620090"/>
          </a:xfrm>
          <a:prstGeom prst="rect">
            <a:avLst/>
          </a:prstGeom>
          <a:noFill/>
        </p:spPr>
        <p:txBody>
          <a:bodyPr vert="horz" lIns="91440" tIns="45720" rIns="91440" bIns="45720" rtlCol="0">
            <a:noAutofit/>
          </a:bodyPr>
          <a:lstStyle/>
          <a:p>
            <a:pPr>
              <a:lnSpc>
                <a:spcPct val="90000"/>
              </a:lnSpc>
              <a:spcBef>
                <a:spcPts val="1000"/>
              </a:spcBef>
            </a:pPr>
            <a:r>
              <a:rPr lang="en-US" sz="4400" dirty="0"/>
              <a:t>-Three British armies were supposed to meet up at Albany.  It never worked out for them.</a:t>
            </a:r>
          </a:p>
        </p:txBody>
      </p:sp>
      <p:pic>
        <p:nvPicPr>
          <p:cNvPr id="4" name="Picture 3">
            <a:extLst>
              <a:ext uri="{FF2B5EF4-FFF2-40B4-BE49-F238E27FC236}">
                <a16:creationId xmlns:a16="http://schemas.microsoft.com/office/drawing/2014/main" id="{F9C85E6D-E0FC-89A5-E8AC-86F297977796}"/>
              </a:ext>
            </a:extLst>
          </p:cNvPr>
          <p:cNvPicPr>
            <a:picLocks noChangeAspect="1"/>
          </p:cNvPicPr>
          <p:nvPr/>
        </p:nvPicPr>
        <p:blipFill rotWithShape="1">
          <a:blip r:embed="rId2"/>
          <a:srcRect l="1174" r="-2" b="-2"/>
          <a:stretch/>
        </p:blipFill>
        <p:spPr>
          <a:xfrm>
            <a:off x="5009505" y="10"/>
            <a:ext cx="7182495" cy="6857990"/>
          </a:xfrm>
          <a:prstGeom prst="rect">
            <a:avLst/>
          </a:prstGeom>
        </p:spPr>
      </p:pic>
    </p:spTree>
    <p:extLst>
      <p:ext uri="{BB962C8B-B14F-4D97-AF65-F5344CB8AC3E}">
        <p14:creationId xmlns:p14="http://schemas.microsoft.com/office/powerpoint/2010/main" val="6198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5297762" y="640080"/>
            <a:ext cx="6251110"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20. Who was the Mohawk chief who fought for the British?</a:t>
            </a:r>
          </a:p>
        </p:txBody>
      </p:sp>
      <p:sp>
        <p:nvSpPr>
          <p:cNvPr id="3" name="TextBox 2">
            <a:extLst>
              <a:ext uri="{FF2B5EF4-FFF2-40B4-BE49-F238E27FC236}">
                <a16:creationId xmlns:a16="http://schemas.microsoft.com/office/drawing/2014/main" id="{1557B972-D524-130F-B056-71A71219BDF4}"/>
              </a:ext>
            </a:extLst>
          </p:cNvPr>
          <p:cNvSpPr txBox="1"/>
          <p:nvPr/>
        </p:nvSpPr>
        <p:spPr>
          <a:xfrm>
            <a:off x="5297760" y="4636008"/>
            <a:ext cx="6251111" cy="1572768"/>
          </a:xfrm>
          <a:prstGeom prst="rect">
            <a:avLst/>
          </a:prstGeom>
        </p:spPr>
        <p:txBody>
          <a:bodyPr vert="horz" lIns="91440" tIns="45720" rIns="91440" bIns="45720" rtlCol="0">
            <a:normAutofit/>
          </a:bodyPr>
          <a:lstStyle/>
          <a:p>
            <a:pPr>
              <a:lnSpc>
                <a:spcPct val="90000"/>
              </a:lnSpc>
              <a:spcBef>
                <a:spcPts val="1000"/>
              </a:spcBef>
            </a:pPr>
            <a:r>
              <a:rPr lang="en-US" sz="4000" dirty="0"/>
              <a:t>-Joseph Brant</a:t>
            </a:r>
          </a:p>
        </p:txBody>
      </p:sp>
      <p:pic>
        <p:nvPicPr>
          <p:cNvPr id="4" name="Picture 3">
            <a:extLst>
              <a:ext uri="{FF2B5EF4-FFF2-40B4-BE49-F238E27FC236}">
                <a16:creationId xmlns:a16="http://schemas.microsoft.com/office/drawing/2014/main" id="{6BF08011-D07F-3D60-D213-455A9295DC2D}"/>
              </a:ext>
            </a:extLst>
          </p:cNvPr>
          <p:cNvPicPr>
            <a:picLocks noChangeAspect="1"/>
          </p:cNvPicPr>
          <p:nvPr/>
        </p:nvPicPr>
        <p:blipFill rotWithShape="1">
          <a:blip r:embed="rId2"/>
          <a:srcRect l="3806" r="1130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83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a:latin typeface="+mj-lt"/>
                <a:ea typeface="+mj-ea"/>
                <a:cs typeface="+mj-cs"/>
              </a:rPr>
              <a:t>21. What happened at Freeman’s Farm?</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1AC641-8205-AA1A-9FCA-44DEC705DCE1}"/>
              </a:ext>
            </a:extLst>
          </p:cNvPr>
          <p:cNvSpPr txBox="1"/>
          <p:nvPr/>
        </p:nvSpPr>
        <p:spPr>
          <a:xfrm>
            <a:off x="169292" y="2902334"/>
            <a:ext cx="5310177" cy="395205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600" dirty="0"/>
              <a:t>Benedict Arnold led the Continental army in stopping General Burgoyne and the British army from breaking through the Continentals’ earthworks. The British retreated.</a:t>
            </a:r>
          </a:p>
        </p:txBody>
      </p:sp>
      <p:pic>
        <p:nvPicPr>
          <p:cNvPr id="4" name="Picture 3">
            <a:extLst>
              <a:ext uri="{FF2B5EF4-FFF2-40B4-BE49-F238E27FC236}">
                <a16:creationId xmlns:a16="http://schemas.microsoft.com/office/drawing/2014/main" id="{46E7989A-E252-21DE-5A6C-1BF78EE92274}"/>
              </a:ext>
            </a:extLst>
          </p:cNvPr>
          <p:cNvPicPr>
            <a:picLocks noChangeAspect="1"/>
          </p:cNvPicPr>
          <p:nvPr/>
        </p:nvPicPr>
        <p:blipFill rotWithShape="1">
          <a:blip r:embed="rId2"/>
          <a:srcRect l="26400" r="1717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9151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a:latin typeface="+mj-lt"/>
                <a:ea typeface="+mj-ea"/>
                <a:cs typeface="+mj-cs"/>
              </a:rPr>
              <a:t>22. What did Benedict Arnold do in 1780?  Why?</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3B093A-56BD-99F1-C94D-D2874975B71D}"/>
              </a:ext>
            </a:extLst>
          </p:cNvPr>
          <p:cNvSpPr txBox="1"/>
          <p:nvPr/>
        </p:nvSpPr>
        <p:spPr>
          <a:xfrm>
            <a:off x="344869" y="2830129"/>
            <a:ext cx="4815323" cy="3491324"/>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4000" dirty="0"/>
              <a:t>He turned traitor and joined the British because he was mad for not getting credit for all his success in the war for the Patriots.</a:t>
            </a:r>
          </a:p>
        </p:txBody>
      </p:sp>
      <p:pic>
        <p:nvPicPr>
          <p:cNvPr id="4" name="Picture 3">
            <a:extLst>
              <a:ext uri="{FF2B5EF4-FFF2-40B4-BE49-F238E27FC236}">
                <a16:creationId xmlns:a16="http://schemas.microsoft.com/office/drawing/2014/main" id="{0588C68F-5EFF-8888-C7EF-B1290C5B8982}"/>
              </a:ext>
            </a:extLst>
          </p:cNvPr>
          <p:cNvPicPr>
            <a:picLocks noChangeAspect="1"/>
          </p:cNvPicPr>
          <p:nvPr/>
        </p:nvPicPr>
        <p:blipFill rotWithShape="1">
          <a:blip r:embed="rId2"/>
          <a:srcRect r="-2" b="234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655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latin typeface="+mj-lt"/>
                <a:ea typeface="+mj-ea"/>
                <a:cs typeface="+mj-cs"/>
              </a:rPr>
              <a:t>23. Why was the Battle of Saratoga important?</a:t>
            </a:r>
          </a:p>
        </p:txBody>
      </p:sp>
      <p:pic>
        <p:nvPicPr>
          <p:cNvPr id="4" name="Picture 3">
            <a:extLst>
              <a:ext uri="{FF2B5EF4-FFF2-40B4-BE49-F238E27FC236}">
                <a16:creationId xmlns:a16="http://schemas.microsoft.com/office/drawing/2014/main" id="{B0A9BC58-5406-DBDC-70A4-360AD119A6AB}"/>
              </a:ext>
            </a:extLst>
          </p:cNvPr>
          <p:cNvPicPr>
            <a:picLocks noChangeAspect="1"/>
          </p:cNvPicPr>
          <p:nvPr/>
        </p:nvPicPr>
        <p:blipFill rotWithShape="1">
          <a:blip r:embed="rId2"/>
          <a:srcRect t="28783"/>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A087BD-3AF7-81D2-27E3-597148F51329}"/>
              </a:ext>
            </a:extLst>
          </p:cNvPr>
          <p:cNvSpPr txBox="1"/>
          <p:nvPr/>
        </p:nvSpPr>
        <p:spPr>
          <a:xfrm>
            <a:off x="4654293" y="4777739"/>
            <a:ext cx="7387889" cy="1824539"/>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4000" dirty="0"/>
              <a:t>It showed that the Patriots could win which convinced France and Spain to join the Patriots in the war.</a:t>
            </a:r>
          </a:p>
        </p:txBody>
      </p:sp>
    </p:spTree>
    <p:extLst>
      <p:ext uri="{BB962C8B-B14F-4D97-AF65-F5344CB8AC3E}">
        <p14:creationId xmlns:p14="http://schemas.microsoft.com/office/powerpoint/2010/main" val="18620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640080" y="325369"/>
            <a:ext cx="4368602" cy="1956841"/>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000" dirty="0">
                <a:latin typeface="+mj-lt"/>
                <a:ea typeface="+mj-ea"/>
                <a:cs typeface="+mj-cs"/>
              </a:rPr>
              <a:t>1</a:t>
            </a:r>
            <a:r>
              <a:rPr lang="en-US" sz="3600" dirty="0">
                <a:latin typeface="+mj-lt"/>
                <a:ea typeface="+mj-ea"/>
                <a:cs typeface="+mj-cs"/>
              </a:rPr>
              <a:t>. As you read, make a list of difficulties that the Patriots faced throughout the war.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072C21-BF31-BA61-D8B6-5C853D7DA9FF}"/>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3600" dirty="0"/>
              <a:t>-Shortages of supplies like food, clothing, shoes, blankets, tents, wagons, horses, soap, guns, gun powder and bullets</a:t>
            </a:r>
            <a:r>
              <a:rPr lang="en-US" sz="2200" dirty="0"/>
              <a:t>.</a:t>
            </a:r>
          </a:p>
        </p:txBody>
      </p:sp>
      <p:pic>
        <p:nvPicPr>
          <p:cNvPr id="4" name="Picture 3">
            <a:extLst>
              <a:ext uri="{FF2B5EF4-FFF2-40B4-BE49-F238E27FC236}">
                <a16:creationId xmlns:a16="http://schemas.microsoft.com/office/drawing/2014/main" id="{97C110AC-E2FE-6AE6-0668-403A076C9B4A}"/>
              </a:ext>
            </a:extLst>
          </p:cNvPr>
          <p:cNvPicPr>
            <a:picLocks noChangeAspect="1"/>
          </p:cNvPicPr>
          <p:nvPr/>
        </p:nvPicPr>
        <p:blipFill rotWithShape="1">
          <a:blip r:embed="rId2"/>
          <a:srcRect l="8578" r="161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736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18476-7B15-6E0D-17AF-DE765FD28218}"/>
              </a:ext>
            </a:extLst>
          </p:cNvPr>
          <p:cNvSpPr txBox="1"/>
          <p:nvPr/>
        </p:nvSpPr>
        <p:spPr>
          <a:xfrm>
            <a:off x="0" y="401782"/>
            <a:ext cx="11845637" cy="1323439"/>
          </a:xfrm>
          <a:prstGeom prst="rect">
            <a:avLst/>
          </a:prstGeom>
          <a:noFill/>
        </p:spPr>
        <p:txBody>
          <a:bodyPr wrap="square" rtlCol="0">
            <a:spAutoFit/>
          </a:bodyPr>
          <a:lstStyle/>
          <a:p>
            <a:pPr algn="ctr"/>
            <a:r>
              <a:rPr lang="en-US" sz="4000" dirty="0">
                <a:latin typeface="Bookman Old Style" panose="02050604050505020204" pitchFamily="18" charset="0"/>
              </a:rPr>
              <a:t>1. As you read, make a list of difficulties that the Patriots faced throughout the war.</a:t>
            </a:r>
          </a:p>
        </p:txBody>
      </p:sp>
      <p:sp>
        <p:nvSpPr>
          <p:cNvPr id="3" name="TextBox 2">
            <a:extLst>
              <a:ext uri="{FF2B5EF4-FFF2-40B4-BE49-F238E27FC236}">
                <a16:creationId xmlns:a16="http://schemas.microsoft.com/office/drawing/2014/main" id="{FF072C21-BF31-BA61-D8B6-5C853D7DA9FF}"/>
              </a:ext>
            </a:extLst>
          </p:cNvPr>
          <p:cNvSpPr txBox="1"/>
          <p:nvPr/>
        </p:nvSpPr>
        <p:spPr>
          <a:xfrm>
            <a:off x="346363" y="1953491"/>
            <a:ext cx="11845637" cy="1323439"/>
          </a:xfrm>
          <a:prstGeom prst="rect">
            <a:avLst/>
          </a:prstGeom>
          <a:noFill/>
        </p:spPr>
        <p:txBody>
          <a:bodyPr wrap="square" rtlCol="0">
            <a:spAutoFit/>
          </a:bodyPr>
          <a:lstStyle/>
          <a:p>
            <a:r>
              <a:rPr lang="en-US" sz="4000" dirty="0">
                <a:latin typeface="Bookman Old Style" panose="02050604050505020204" pitchFamily="18" charset="0"/>
              </a:rPr>
              <a:t>-They fought against British soldiers, Hessian soldiers, Tories, and Native Americans.</a:t>
            </a:r>
          </a:p>
        </p:txBody>
      </p:sp>
      <p:pic>
        <p:nvPicPr>
          <p:cNvPr id="4" name="Picture 3">
            <a:extLst>
              <a:ext uri="{FF2B5EF4-FFF2-40B4-BE49-F238E27FC236}">
                <a16:creationId xmlns:a16="http://schemas.microsoft.com/office/drawing/2014/main" id="{80065C47-381D-8DBA-3E40-41A6B85C9F84}"/>
              </a:ext>
            </a:extLst>
          </p:cNvPr>
          <p:cNvPicPr>
            <a:picLocks noChangeAspect="1"/>
          </p:cNvPicPr>
          <p:nvPr/>
        </p:nvPicPr>
        <p:blipFill>
          <a:blip r:embed="rId2"/>
          <a:stretch>
            <a:fillRect/>
          </a:stretch>
        </p:blipFill>
        <p:spPr>
          <a:xfrm>
            <a:off x="3042678" y="3505200"/>
            <a:ext cx="5760280" cy="3241207"/>
          </a:xfrm>
          <a:prstGeom prst="rect">
            <a:avLst/>
          </a:prstGeom>
        </p:spPr>
      </p:pic>
    </p:spTree>
    <p:extLst>
      <p:ext uri="{BB962C8B-B14F-4D97-AF65-F5344CB8AC3E}">
        <p14:creationId xmlns:p14="http://schemas.microsoft.com/office/powerpoint/2010/main" val="103469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18476-7B15-6E0D-17AF-DE765FD28218}"/>
              </a:ext>
            </a:extLst>
          </p:cNvPr>
          <p:cNvSpPr txBox="1"/>
          <p:nvPr/>
        </p:nvSpPr>
        <p:spPr>
          <a:xfrm>
            <a:off x="0" y="235527"/>
            <a:ext cx="11845637" cy="1323439"/>
          </a:xfrm>
          <a:prstGeom prst="rect">
            <a:avLst/>
          </a:prstGeom>
          <a:noFill/>
        </p:spPr>
        <p:txBody>
          <a:bodyPr wrap="square" rtlCol="0">
            <a:spAutoFit/>
          </a:bodyPr>
          <a:lstStyle/>
          <a:p>
            <a:pPr algn="ctr"/>
            <a:r>
              <a:rPr lang="en-US" sz="4000" dirty="0">
                <a:latin typeface="Bookman Old Style" panose="02050604050505020204" pitchFamily="18" charset="0"/>
              </a:rPr>
              <a:t>2. What colonies would you find the most patriots?</a:t>
            </a:r>
          </a:p>
        </p:txBody>
      </p:sp>
      <p:sp>
        <p:nvSpPr>
          <p:cNvPr id="4" name="TextBox 3">
            <a:extLst>
              <a:ext uri="{FF2B5EF4-FFF2-40B4-BE49-F238E27FC236}">
                <a16:creationId xmlns:a16="http://schemas.microsoft.com/office/drawing/2014/main" id="{04B9DF99-830B-BC19-347A-241D97DA5F77}"/>
              </a:ext>
            </a:extLst>
          </p:cNvPr>
          <p:cNvSpPr txBox="1"/>
          <p:nvPr/>
        </p:nvSpPr>
        <p:spPr>
          <a:xfrm>
            <a:off x="1343892" y="2770909"/>
            <a:ext cx="4752108" cy="1938992"/>
          </a:xfrm>
          <a:prstGeom prst="rect">
            <a:avLst/>
          </a:prstGeom>
          <a:noFill/>
        </p:spPr>
        <p:txBody>
          <a:bodyPr wrap="square" rtlCol="0">
            <a:spAutoFit/>
          </a:bodyPr>
          <a:lstStyle/>
          <a:p>
            <a:pPr algn="ctr"/>
            <a:r>
              <a:rPr lang="en-US" sz="4000" dirty="0">
                <a:latin typeface="Bookman Old Style" panose="02050604050505020204" pitchFamily="18" charset="0"/>
              </a:rPr>
              <a:t>-New England colonies and Virginia.</a:t>
            </a:r>
          </a:p>
        </p:txBody>
      </p:sp>
      <p:pic>
        <p:nvPicPr>
          <p:cNvPr id="5" name="Picture 4">
            <a:extLst>
              <a:ext uri="{FF2B5EF4-FFF2-40B4-BE49-F238E27FC236}">
                <a16:creationId xmlns:a16="http://schemas.microsoft.com/office/drawing/2014/main" id="{4D410C3C-D061-F8DD-D4AA-D57D68612567}"/>
              </a:ext>
            </a:extLst>
          </p:cNvPr>
          <p:cNvPicPr>
            <a:picLocks noChangeAspect="1"/>
          </p:cNvPicPr>
          <p:nvPr/>
        </p:nvPicPr>
        <p:blipFill>
          <a:blip r:embed="rId2"/>
          <a:stretch>
            <a:fillRect/>
          </a:stretch>
        </p:blipFill>
        <p:spPr>
          <a:xfrm>
            <a:off x="7190508" y="1745673"/>
            <a:ext cx="3657600" cy="4876800"/>
          </a:xfrm>
          <a:prstGeom prst="rect">
            <a:avLst/>
          </a:prstGeom>
        </p:spPr>
      </p:pic>
    </p:spTree>
    <p:extLst>
      <p:ext uri="{BB962C8B-B14F-4D97-AF65-F5344CB8AC3E}">
        <p14:creationId xmlns:p14="http://schemas.microsoft.com/office/powerpoint/2010/main" val="160464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793A17-96A1-F621-1D9C-77A3DA719E5D}"/>
              </a:ext>
            </a:extLst>
          </p:cNvPr>
          <p:cNvPicPr>
            <a:picLocks noChangeAspect="1"/>
          </p:cNvPicPr>
          <p:nvPr/>
        </p:nvPicPr>
        <p:blipFill rotWithShape="1">
          <a:blip r:embed="rId2"/>
          <a:srcRect t="109"/>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8018476-7B15-6E0D-17AF-DE765FD28218}"/>
              </a:ext>
            </a:extLst>
          </p:cNvPr>
          <p:cNvSpPr txBox="1"/>
          <p:nvPr/>
        </p:nvSpPr>
        <p:spPr>
          <a:xfrm>
            <a:off x="535665" y="-294496"/>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3. What colony had the most loyalists?</a:t>
            </a:r>
          </a:p>
        </p:txBody>
      </p:sp>
      <p:sp>
        <p:nvSpPr>
          <p:cNvPr id="3" name="TextBox 2">
            <a:extLst>
              <a:ext uri="{FF2B5EF4-FFF2-40B4-BE49-F238E27FC236}">
                <a16:creationId xmlns:a16="http://schemas.microsoft.com/office/drawing/2014/main" id="{B8A9FEB5-3C02-C803-7B59-1EC5D22C7069}"/>
              </a:ext>
            </a:extLst>
          </p:cNvPr>
          <p:cNvSpPr txBox="1"/>
          <p:nvPr/>
        </p:nvSpPr>
        <p:spPr>
          <a:xfrm>
            <a:off x="535665" y="4179784"/>
            <a:ext cx="2517501" cy="872664"/>
          </a:xfrm>
          <a:prstGeom prst="rect">
            <a:avLst/>
          </a:prstGeom>
          <a:noFill/>
        </p:spPr>
        <p:txBody>
          <a:bodyPr vert="horz" lIns="91440" tIns="45720" rIns="91440" bIns="45720" rtlCol="0">
            <a:normAutofit/>
          </a:bodyPr>
          <a:lstStyle/>
          <a:p>
            <a:pPr>
              <a:lnSpc>
                <a:spcPct val="90000"/>
              </a:lnSpc>
              <a:spcBef>
                <a:spcPts val="1000"/>
              </a:spcBef>
            </a:pPr>
            <a:r>
              <a:rPr lang="en-US" sz="4000" dirty="0"/>
              <a:t>-New York</a:t>
            </a:r>
          </a:p>
        </p:txBody>
      </p:sp>
    </p:spTree>
    <p:extLst>
      <p:ext uri="{BB962C8B-B14F-4D97-AF65-F5344CB8AC3E}">
        <p14:creationId xmlns:p14="http://schemas.microsoft.com/office/powerpoint/2010/main" val="55600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018476-7B15-6E0D-17AF-DE765FD28218}"/>
              </a:ext>
            </a:extLst>
          </p:cNvPr>
          <p:cNvSpPr txBox="1"/>
          <p:nvPr/>
        </p:nvSpPr>
        <p:spPr>
          <a:xfrm>
            <a:off x="5297593" y="1439251"/>
            <a:ext cx="6251110" cy="175750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4. Why would a colonist be a loyalist?</a:t>
            </a:r>
          </a:p>
        </p:txBody>
      </p:sp>
      <p:sp>
        <p:nvSpPr>
          <p:cNvPr id="3" name="TextBox 2">
            <a:extLst>
              <a:ext uri="{FF2B5EF4-FFF2-40B4-BE49-F238E27FC236}">
                <a16:creationId xmlns:a16="http://schemas.microsoft.com/office/drawing/2014/main" id="{5E48EA6C-F4BA-5525-BBA2-06E960AC9420}"/>
              </a:ext>
            </a:extLst>
          </p:cNvPr>
          <p:cNvSpPr txBox="1"/>
          <p:nvPr/>
        </p:nvSpPr>
        <p:spPr>
          <a:xfrm>
            <a:off x="5297760" y="4636008"/>
            <a:ext cx="6251111" cy="1572768"/>
          </a:xfrm>
          <a:prstGeom prst="rect">
            <a:avLst/>
          </a:prstGeom>
        </p:spPr>
        <p:txBody>
          <a:bodyPr vert="horz" lIns="91440" tIns="45720" rIns="91440" bIns="45720" rtlCol="0">
            <a:noAutofit/>
          </a:bodyPr>
          <a:lstStyle/>
          <a:p>
            <a:pPr>
              <a:lnSpc>
                <a:spcPct val="90000"/>
              </a:lnSpc>
              <a:spcBef>
                <a:spcPts val="1000"/>
              </a:spcBef>
            </a:pPr>
            <a:r>
              <a:rPr lang="en-US" sz="3600" dirty="0"/>
              <a:t>-They were often employees of the British government or clergy of the Church of England.</a:t>
            </a:r>
          </a:p>
        </p:txBody>
      </p:sp>
      <p:pic>
        <p:nvPicPr>
          <p:cNvPr id="4" name="Picture 3">
            <a:extLst>
              <a:ext uri="{FF2B5EF4-FFF2-40B4-BE49-F238E27FC236}">
                <a16:creationId xmlns:a16="http://schemas.microsoft.com/office/drawing/2014/main" id="{0715CE6C-4ABF-DCF3-23FB-33D3F1F9989F}"/>
              </a:ext>
            </a:extLst>
          </p:cNvPr>
          <p:cNvPicPr>
            <a:picLocks noChangeAspect="1"/>
          </p:cNvPicPr>
          <p:nvPr/>
        </p:nvPicPr>
        <p:blipFill rotWithShape="1">
          <a:blip r:embed="rId2"/>
          <a:srcRect r="1" b="2269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8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8018476-7B15-6E0D-17AF-DE765FD28218}"/>
              </a:ext>
            </a:extLst>
          </p:cNvPr>
          <p:cNvSpPr txBox="1"/>
          <p:nvPr/>
        </p:nvSpPr>
        <p:spPr>
          <a:xfrm>
            <a:off x="790301" y="605437"/>
            <a:ext cx="4040202" cy="153586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dirty="0">
                <a:latin typeface="+mj-lt"/>
                <a:ea typeface="+mj-ea"/>
                <a:cs typeface="+mj-cs"/>
              </a:rPr>
              <a:t>5. Which side of the conflict did most (not all) of the Native Americans take?  Why?</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835C3A6-473E-A030-0347-5C53D08F9BC6}"/>
              </a:ext>
            </a:extLst>
          </p:cNvPr>
          <p:cNvSpPr txBox="1"/>
          <p:nvPr/>
        </p:nvSpPr>
        <p:spPr>
          <a:xfrm>
            <a:off x="5300639" y="641850"/>
            <a:ext cx="6485231" cy="1535865"/>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600" dirty="0"/>
              <a:t>The British.  The Native Americans were afraid that if the Patriots won, they would be pushed further off their land.</a:t>
            </a:r>
          </a:p>
        </p:txBody>
      </p:sp>
      <p:pic>
        <p:nvPicPr>
          <p:cNvPr id="4" name="Picture 3">
            <a:extLst>
              <a:ext uri="{FF2B5EF4-FFF2-40B4-BE49-F238E27FC236}">
                <a16:creationId xmlns:a16="http://schemas.microsoft.com/office/drawing/2014/main" id="{EE060857-C59A-9653-A9AE-B039DCE0D618}"/>
              </a:ext>
            </a:extLst>
          </p:cNvPr>
          <p:cNvPicPr>
            <a:picLocks noChangeAspect="1"/>
          </p:cNvPicPr>
          <p:nvPr/>
        </p:nvPicPr>
        <p:blipFill rotWithShape="1">
          <a:blip r:embed="rId2"/>
          <a:srcRect t="13858" b="150"/>
          <a:stretch/>
        </p:blipFill>
        <p:spPr>
          <a:xfrm>
            <a:off x="554416" y="2731167"/>
            <a:ext cx="11167447" cy="3484983"/>
          </a:xfrm>
          <a:prstGeom prst="rect">
            <a:avLst/>
          </a:prstGeom>
        </p:spPr>
      </p:pic>
    </p:spTree>
    <p:extLst>
      <p:ext uri="{BB962C8B-B14F-4D97-AF65-F5344CB8AC3E}">
        <p14:creationId xmlns:p14="http://schemas.microsoft.com/office/powerpoint/2010/main" val="6918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18476-7B15-6E0D-17AF-DE765FD28218}"/>
              </a:ext>
            </a:extLst>
          </p:cNvPr>
          <p:cNvSpPr txBox="1"/>
          <p:nvPr/>
        </p:nvSpPr>
        <p:spPr>
          <a:xfrm>
            <a:off x="0" y="235527"/>
            <a:ext cx="11845637" cy="1938992"/>
          </a:xfrm>
          <a:prstGeom prst="rect">
            <a:avLst/>
          </a:prstGeom>
          <a:noFill/>
        </p:spPr>
        <p:txBody>
          <a:bodyPr wrap="square" rtlCol="0">
            <a:spAutoFit/>
          </a:bodyPr>
          <a:lstStyle/>
          <a:p>
            <a:pPr algn="ctr"/>
            <a:r>
              <a:rPr lang="en-US" sz="4000" dirty="0">
                <a:latin typeface="Bookman Old Style" panose="02050604050505020204" pitchFamily="18" charset="0"/>
              </a:rPr>
              <a:t>6. How did the Continental Congress raise money to pay for things they needed to fight the war?  What was the problem with this?</a:t>
            </a:r>
          </a:p>
        </p:txBody>
      </p:sp>
      <p:sp>
        <p:nvSpPr>
          <p:cNvPr id="3" name="TextBox 2">
            <a:extLst>
              <a:ext uri="{FF2B5EF4-FFF2-40B4-BE49-F238E27FC236}">
                <a16:creationId xmlns:a16="http://schemas.microsoft.com/office/drawing/2014/main" id="{C350895B-97DD-3879-81FC-AFCC8A558245}"/>
              </a:ext>
            </a:extLst>
          </p:cNvPr>
          <p:cNvSpPr txBox="1"/>
          <p:nvPr/>
        </p:nvSpPr>
        <p:spPr>
          <a:xfrm>
            <a:off x="-1" y="2812473"/>
            <a:ext cx="11845637" cy="3170099"/>
          </a:xfrm>
          <a:prstGeom prst="rect">
            <a:avLst/>
          </a:prstGeom>
          <a:noFill/>
        </p:spPr>
        <p:txBody>
          <a:bodyPr wrap="square" rtlCol="0">
            <a:spAutoFit/>
          </a:bodyPr>
          <a:lstStyle/>
          <a:p>
            <a:pPr algn="ctr"/>
            <a:r>
              <a:rPr lang="en-US" sz="4000" dirty="0">
                <a:latin typeface="Bookman Old Style" panose="02050604050505020204" pitchFamily="18" charset="0"/>
              </a:rPr>
              <a:t>-They made paper money.  It lost a lot of its value because Britain was able to pay for things with gold and silver.  Soon people would not accept the paper money when selling things.</a:t>
            </a:r>
          </a:p>
        </p:txBody>
      </p:sp>
    </p:spTree>
    <p:extLst>
      <p:ext uri="{BB962C8B-B14F-4D97-AF65-F5344CB8AC3E}">
        <p14:creationId xmlns:p14="http://schemas.microsoft.com/office/powerpoint/2010/main" val="367730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3013</TotalTime>
  <Words>921</Words>
  <Application>Microsoft Office PowerPoint</Application>
  <PresentationFormat>Widescreen</PresentationFormat>
  <Paragraphs>57</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Aptos Display</vt:lpstr>
      <vt:lpstr>Arial</vt:lpstr>
      <vt:lpstr>Bookman Old Style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16</cp:revision>
  <dcterms:created xsi:type="dcterms:W3CDTF">2024-04-17T17:06:34Z</dcterms:created>
  <dcterms:modified xsi:type="dcterms:W3CDTF">2024-04-19T19:20:00Z</dcterms:modified>
</cp:coreProperties>
</file>